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3.xml" ContentType="application/vnd.openxmlformats-officedocument.presentationml.tags+xml"/>
  <Override PartName="/ppt/notesSlides/notesSlide17.xml" ContentType="application/vnd.openxmlformats-officedocument.presentationml.notesSlide+xml"/>
  <Override PartName="/ppt/tags/tag14.xml" ContentType="application/vnd.openxmlformats-officedocument.presentationml.tags+xml"/>
  <Override PartName="/ppt/notesSlides/notesSlide18.xml" ContentType="application/vnd.openxmlformats-officedocument.presentationml.notesSlide+xml"/>
  <Override PartName="/ppt/tags/tag15.xml" ContentType="application/vnd.openxmlformats-officedocument.presentationml.tags+xml"/>
  <Override PartName="/ppt/notesSlides/notesSlide19.xml" ContentType="application/vnd.openxmlformats-officedocument.presentationml.notesSlide+xml"/>
  <Override PartName="/ppt/tags/tag16.xml" ContentType="application/vnd.openxmlformats-officedocument.presentationml.tags+xml"/>
  <Override PartName="/ppt/notesSlides/notesSlide20.xml" ContentType="application/vnd.openxmlformats-officedocument.presentationml.notesSlide+xml"/>
  <Override PartName="/ppt/tags/tag1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tags/tag20.xml" ContentType="application/vnd.openxmlformats-officedocument.presentationml.tags+xml"/>
  <Override PartName="/ppt/notesSlides/notesSlide25.xml" ContentType="application/vnd.openxmlformats-officedocument.presentationml.notesSlide+xml"/>
  <Override PartName="/ppt/tags/tag21.xml" ContentType="application/vnd.openxmlformats-officedocument.presentationml.tags+xml"/>
  <Override PartName="/ppt/notesSlides/notesSlide26.xml" ContentType="application/vnd.openxmlformats-officedocument.presentationml.notesSlide+xml"/>
  <Override PartName="/ppt/tags/tag22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23.xml" ContentType="application/vnd.openxmlformats-officedocument.presentationml.tags+xml"/>
  <Override PartName="/ppt/notesSlides/notesSlide29.xml" ContentType="application/vnd.openxmlformats-officedocument.presentationml.notesSlide+xml"/>
  <Override PartName="/ppt/tags/tag24.xml" ContentType="application/vnd.openxmlformats-officedocument.presentationml.tags+xml"/>
  <Override PartName="/ppt/notesSlides/notesSlide30.xml" ContentType="application/vnd.openxmlformats-officedocument.presentationml.notesSlide+xml"/>
  <Override PartName="/ppt/tags/tag25.xml" ContentType="application/vnd.openxmlformats-officedocument.presentationml.tags+xml"/>
  <Override PartName="/ppt/notesSlides/notesSlide31.xml" ContentType="application/vnd.openxmlformats-officedocument.presentationml.notesSlide+xml"/>
  <Override PartName="/ppt/tags/tag26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27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tags/tag28.xml" ContentType="application/vnd.openxmlformats-officedocument.presentationml.tags+xml"/>
  <Override PartName="/ppt/notesSlides/notesSlide36.xml" ContentType="application/vnd.openxmlformats-officedocument.presentationml.notesSlide+xml"/>
  <Override PartName="/ppt/tags/tag29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tags/tag30.xml" ContentType="application/vnd.openxmlformats-officedocument.presentationml.tags+xml"/>
  <Override PartName="/ppt/notesSlides/notesSlide40.xml" ContentType="application/vnd.openxmlformats-officedocument.presentationml.notesSlide+xml"/>
  <Override PartName="/ppt/tags/tag31.xml" ContentType="application/vnd.openxmlformats-officedocument.presentationml.tags+xml"/>
  <Override PartName="/ppt/notesSlides/notesSlide41.xml" ContentType="application/vnd.openxmlformats-officedocument.presentationml.notesSlide+xml"/>
  <Override PartName="/ppt/tags/tag32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tags/tag33.xml" ContentType="application/vnd.openxmlformats-officedocument.presentationml.tags+xml"/>
  <Override PartName="/ppt/notesSlides/notesSlide46.xml" ContentType="application/vnd.openxmlformats-officedocument.presentationml.notesSlide+xml"/>
  <Override PartName="/ppt/tags/tag34.xml" ContentType="application/vnd.openxmlformats-officedocument.presentationml.tags+xml"/>
  <Override PartName="/ppt/notesSlides/notesSlide47.xml" ContentType="application/vnd.openxmlformats-officedocument.presentationml.notesSlide+xml"/>
  <Override PartName="/ppt/tags/tag35.xml" ContentType="application/vnd.openxmlformats-officedocument.presentationml.tags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486" r:id="rId3"/>
    <p:sldId id="564" r:id="rId4"/>
    <p:sldId id="565" r:id="rId5"/>
    <p:sldId id="528" r:id="rId6"/>
    <p:sldId id="529" r:id="rId7"/>
    <p:sldId id="568" r:id="rId8"/>
    <p:sldId id="567" r:id="rId9"/>
    <p:sldId id="566" r:id="rId10"/>
    <p:sldId id="569" r:id="rId11"/>
    <p:sldId id="570" r:id="rId12"/>
    <p:sldId id="530" r:id="rId13"/>
    <p:sldId id="531" r:id="rId14"/>
    <p:sldId id="532" r:id="rId15"/>
    <p:sldId id="533" r:id="rId16"/>
    <p:sldId id="546" r:id="rId17"/>
    <p:sldId id="547" r:id="rId18"/>
    <p:sldId id="534" r:id="rId19"/>
    <p:sldId id="535" r:id="rId20"/>
    <p:sldId id="543" r:id="rId21"/>
    <p:sldId id="544" r:id="rId22"/>
    <p:sldId id="542" r:id="rId23"/>
    <p:sldId id="545" r:id="rId24"/>
    <p:sldId id="536" r:id="rId25"/>
    <p:sldId id="573" r:id="rId26"/>
    <p:sldId id="572" r:id="rId27"/>
    <p:sldId id="571" r:id="rId28"/>
    <p:sldId id="537" r:id="rId29"/>
    <p:sldId id="538" r:id="rId30"/>
    <p:sldId id="539" r:id="rId31"/>
    <p:sldId id="540" r:id="rId32"/>
    <p:sldId id="541" r:id="rId33"/>
    <p:sldId id="548" r:id="rId34"/>
    <p:sldId id="549" r:id="rId35"/>
    <p:sldId id="550" r:id="rId36"/>
    <p:sldId id="551" r:id="rId37"/>
    <p:sldId id="552" r:id="rId38"/>
    <p:sldId id="553" r:id="rId39"/>
    <p:sldId id="555" r:id="rId40"/>
    <p:sldId id="554" r:id="rId41"/>
    <p:sldId id="556" r:id="rId42"/>
    <p:sldId id="557" r:id="rId43"/>
    <p:sldId id="558" r:id="rId44"/>
    <p:sldId id="559" r:id="rId45"/>
    <p:sldId id="560" r:id="rId46"/>
    <p:sldId id="561" r:id="rId47"/>
    <p:sldId id="562" r:id="rId48"/>
    <p:sldId id="563" r:id="rId4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58B8"/>
    <a:srgbClr val="CC40B1"/>
    <a:srgbClr val="C64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90" d="100"/>
          <a:sy n="90" d="100"/>
        </p:scale>
        <p:origin x="-1200" y="-2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commentAuthors" Target="commentAuthors.xml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1/25/14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40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45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46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48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1/25/14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4" Type="http://schemas.openxmlformats.org/officeDocument/2006/relationships/hyperlink" Target="mailto:v.a.j.borghuis@tue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2.jpe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2.jpe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2.jpe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2.jpe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2.jpe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2.jpe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2.jpe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image" Target="../media/image2.jpe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image" Target="../media/image2.jpe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image" Target="../media/image2.jpe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image" Target="../media/image2.jpe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image" Target="../media/image2.jpeg"/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image" Target="../media/image2.jpeg"/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4" Type="http://schemas.openxmlformats.org/officeDocument/2006/relationships/image" Target="../media/image2.jpeg"/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image" Target="../media/image2.jpeg"/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lanternNoPlotFullRange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?v=43?script=~lanternNoPlotFullRange.txt" TargetMode="External"/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?v=43?script=~lanternNoPlotFullRange.txt" TargetMode="External"/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?v=43?script=~lanternNoPlotFullRange.txt" TargetMode="External"/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?v=43?script=~lanternNoPlotFullRange.txt" TargetMode="External"/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lanternNoPlotFullRange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image" Target="../media/image2.jpeg"/><Relationship Id="rId5" Type="http://schemas.openxmlformats.org/officeDocument/2006/relationships/image" Target="../media/image4.jpeg"/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image" Target="../media/image2.jpeg"/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lanternNoPlotFullRange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lanternNoPlotFullRange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4" Type="http://schemas.openxmlformats.org/officeDocument/2006/relationships/image" Target="../media/image2.jpeg"/><Relationship Id="rId5" Type="http://schemas.openxmlformats.org/officeDocument/2006/relationships/hyperlink" Target="http://www.keesvanoverveld.com/Accel/accel.htm?v=43?script=~lanternNoPlotSelectedLocations.txt" TargetMode="External"/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image" Target="../media/image2.jpeg"/><Relationship Id="rId5" Type="http://schemas.openxmlformats.org/officeDocument/2006/relationships/image" Target="../media/image5.jpeg"/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image" Target="../media/image2.jpeg"/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lanternNoPlotSelectedLocations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lanternNoPlotSelectedLocations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keesvanoverveld.com/Accel/accel.htm?v=43?script=~lanternNoPlotSelectedLocationsLog.tx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4" Type="http://schemas.openxmlformats.org/officeDocument/2006/relationships/image" Target="../media/image2.jpeg"/><Relationship Id="rId5" Type="http://schemas.openxmlformats.org/officeDocument/2006/relationships/image" Target="../media/image6.jpeg"/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4" Type="http://schemas.openxmlformats.org/officeDocument/2006/relationships/image" Target="../media/image2.jpeg"/><Relationship Id="rId1" Type="http://schemas.openxmlformats.org/officeDocument/2006/relationships/tags" Target="../tags/tag34.xml"/><Relationship Id="rId2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4" Type="http://schemas.openxmlformats.org/officeDocument/2006/relationships/image" Target="../media/image2.jpeg"/><Relationship Id="rId1" Type="http://schemas.openxmlformats.org/officeDocument/2006/relationships/tags" Target="../tags/tag35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2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2.jpe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P.12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9674">
        <p:fade/>
      </p:transition>
    </mc:Choice>
    <mc:Fallback>
      <p:transition xmlns:p14="http://schemas.microsoft.com/office/powerpoint/2010/main" spd="med" advTm="39674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= 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domain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B(r)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 ACCEL: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#(r, domain, 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B(r)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 max)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84" charset="2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Ovale toelichting 5"/>
          <p:cNvSpPr/>
          <p:nvPr/>
        </p:nvSpPr>
        <p:spPr>
          <a:xfrm>
            <a:off x="1619672" y="1347614"/>
            <a:ext cx="7128792" cy="1262384"/>
          </a:xfrm>
          <a:prstGeom prst="wedgeEllipseCallout">
            <a:avLst>
              <a:gd name="adj1" fmla="val 18907"/>
              <a:gd name="adj2" fmla="val 166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There</a:t>
            </a:r>
            <a:r>
              <a:rPr lang="nl-NL" dirty="0" smtClean="0"/>
              <a:t> is a term, </a:t>
            </a:r>
            <a:r>
              <a:rPr lang="nl-NL" dirty="0" err="1" smtClean="0"/>
              <a:t>probably</a:t>
            </a:r>
            <a:r>
              <a:rPr lang="nl-NL" dirty="0" smtClean="0"/>
              <a:t> </a:t>
            </a:r>
            <a:r>
              <a:rPr lang="nl-NL" dirty="0" err="1" smtClean="0"/>
              <a:t>depending</a:t>
            </a:r>
            <a:r>
              <a:rPr lang="nl-NL" dirty="0" smtClean="0"/>
              <a:t> on the dummy (in </a:t>
            </a:r>
            <a:r>
              <a:rPr lang="nl-NL" dirty="0" err="1" smtClean="0"/>
              <a:t>this</a:t>
            </a:r>
            <a:r>
              <a:rPr lang="nl-NL" dirty="0" smtClean="0"/>
              <a:t> case B(r) , </a:t>
            </a:r>
            <a:r>
              <a:rPr lang="nl-NL" dirty="0" err="1" smtClean="0"/>
              <a:t>depending</a:t>
            </a:r>
            <a:r>
              <a:rPr lang="nl-NL" dirty="0" smtClean="0"/>
              <a:t> on r) </a:t>
            </a:r>
            <a:r>
              <a:rPr lang="nl-NL" dirty="0" err="1" smtClean="0"/>
              <a:t>that</a:t>
            </a:r>
            <a:r>
              <a:rPr lang="nl-NL" dirty="0" smtClean="0"/>
              <a:t> is to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evaluated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each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 of the dummy taken </a:t>
            </a:r>
            <a:r>
              <a:rPr lang="nl-NL" dirty="0" err="1" smtClean="0"/>
              <a:t>from</a:t>
            </a:r>
            <a:r>
              <a:rPr lang="nl-NL" dirty="0" smtClean="0"/>
              <a:t> the domain. </a:t>
            </a:r>
            <a:r>
              <a:rPr lang="nl-NL" dirty="0" err="1" smtClean="0"/>
              <a:t>This</a:t>
            </a:r>
            <a:r>
              <a:rPr lang="nl-NL" dirty="0" smtClean="0"/>
              <a:t> is the </a:t>
            </a:r>
            <a:r>
              <a:rPr lang="nl-NL" dirty="0" err="1" smtClean="0"/>
              <a:t>third</a:t>
            </a:r>
            <a:r>
              <a:rPr lang="nl-NL" dirty="0" smtClean="0"/>
              <a:t> argument.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1825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988">
        <p:fade/>
      </p:transition>
    </mc:Choice>
    <mc:Fallback>
      <p:transition xmlns:p14="http://schemas.microsoft.com/office/powerpoint/2010/main" spd="med" advTm="1498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= 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domain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 ACCEL: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#(r, domain, B(r), 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max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84" charset="2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Ovale toelichting 5"/>
          <p:cNvSpPr/>
          <p:nvPr/>
        </p:nvSpPr>
        <p:spPr>
          <a:xfrm>
            <a:off x="1619672" y="1347614"/>
            <a:ext cx="7128792" cy="1584176"/>
          </a:xfrm>
          <a:prstGeom prst="wedgeEllipseCallout">
            <a:avLst>
              <a:gd name="adj1" fmla="val 31584"/>
              <a:gd name="adj2" fmla="val 124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The </a:t>
            </a:r>
            <a:r>
              <a:rPr lang="nl-NL" dirty="0" err="1" smtClean="0"/>
              <a:t>instruction</a:t>
            </a:r>
            <a:r>
              <a:rPr lang="nl-NL" dirty="0" smtClean="0"/>
              <a:t> ‘max’ </a:t>
            </a:r>
            <a:r>
              <a:rPr lang="nl-NL" dirty="0" err="1" smtClean="0"/>
              <a:t>tells</a:t>
            </a:r>
            <a:r>
              <a:rPr lang="nl-NL" dirty="0" smtClean="0"/>
              <a:t> </a:t>
            </a:r>
            <a:r>
              <a:rPr lang="nl-NL" dirty="0" err="1" smtClean="0"/>
              <a:t>us</a:t>
            </a:r>
            <a:r>
              <a:rPr lang="nl-NL" dirty="0" smtClean="0"/>
              <a:t> </a:t>
            </a:r>
            <a:r>
              <a:rPr lang="nl-NL" dirty="0" err="1" smtClean="0"/>
              <a:t>what</a:t>
            </a:r>
            <a:r>
              <a:rPr lang="nl-NL" dirty="0" smtClean="0"/>
              <a:t> we </a:t>
            </a:r>
            <a:r>
              <a:rPr lang="nl-NL" dirty="0" err="1" smtClean="0"/>
              <a:t>should</a:t>
            </a:r>
            <a:r>
              <a:rPr lang="nl-NL" dirty="0" smtClean="0"/>
              <a:t> do with the </a:t>
            </a:r>
            <a:r>
              <a:rPr lang="nl-NL" dirty="0" err="1" smtClean="0"/>
              <a:t>outcomes</a:t>
            </a:r>
            <a:r>
              <a:rPr lang="nl-NL" dirty="0" smtClean="0"/>
              <a:t> of the term B(r): we </a:t>
            </a:r>
            <a:r>
              <a:rPr lang="nl-NL" dirty="0" err="1" smtClean="0"/>
              <a:t>should</a:t>
            </a:r>
            <a:r>
              <a:rPr lang="nl-NL" dirty="0" smtClean="0"/>
              <a:t> take the maximum. 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quantifications</a:t>
            </a:r>
            <a:r>
              <a:rPr lang="nl-NL" dirty="0" smtClean="0"/>
              <a:t> are e.g. the min(</a:t>
            </a:r>
            <a:r>
              <a:rPr lang="nl-NL" dirty="0" err="1" smtClean="0"/>
              <a:t>imum</a:t>
            </a:r>
            <a:r>
              <a:rPr lang="nl-NL" dirty="0" smtClean="0"/>
              <a:t>) or </a:t>
            </a:r>
            <a:r>
              <a:rPr lang="nl-NL" dirty="0" err="1" smtClean="0"/>
              <a:t>add</a:t>
            </a:r>
            <a:r>
              <a:rPr lang="nl-NL" dirty="0" smtClean="0"/>
              <a:t> (</a:t>
            </a:r>
            <a:r>
              <a:rPr lang="nl-NL" dirty="0" err="1" smtClean="0"/>
              <a:t>summation</a:t>
            </a:r>
            <a:r>
              <a:rPr lang="nl-NL" dirty="0" smtClean="0"/>
              <a:t>)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others</a:t>
            </a:r>
            <a:r>
              <a:rPr lang="nl-NL" dirty="0" smtClean="0"/>
              <a:t>. </a:t>
            </a:r>
            <a:r>
              <a:rPr lang="nl-NL" dirty="0" err="1" smtClean="0"/>
              <a:t>This</a:t>
            </a:r>
            <a:r>
              <a:rPr lang="nl-NL" dirty="0" smtClean="0"/>
              <a:t> is the </a:t>
            </a:r>
            <a:r>
              <a:rPr lang="nl-NL" dirty="0" err="1" smtClean="0"/>
              <a:t>fourth</a:t>
            </a:r>
            <a:r>
              <a:rPr lang="nl-NL" dirty="0" smtClean="0"/>
              <a:t> argument.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046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627">
        <p:fade/>
      </p:transition>
    </mc:Choice>
    <mc:Fallback>
      <p:transition xmlns:p14="http://schemas.microsoft.com/office/powerpoint/2010/main" spd="med" advTm="14627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= max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 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These </a:t>
            </a:r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nested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domain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=max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l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domainL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M(l)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M(l)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= 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domainW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194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3774">
        <p:fade/>
      </p:transition>
    </mc:Choice>
    <mc:Fallback>
      <p:transition xmlns:p14="http://schemas.microsoft.com/office/powerpoint/2010/main" spd="med" advTm="93774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482056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= max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 These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nested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domain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=max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l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domainL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M(l)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 max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domain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= </a:t>
            </a:r>
          </a:p>
          <a:p>
            <a:pPr marL="0" indent="0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    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domainL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(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 </a:t>
            </a:r>
            <a:r>
              <a:rPr lang="nl-NL" baseline="-2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domainW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222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128">
        <p:fade/>
      </p:transition>
    </mc:Choice>
    <mc:Fallback>
      <p:transition xmlns:p14="http://schemas.microsoft.com/office/powerpoint/2010/main" spd="med" advTm="3012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= max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 These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nested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domainL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( 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in ACCEL:</a:t>
            </a:r>
          </a:p>
          <a:p>
            <a:pPr marL="0" indent="0"/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#(l,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domainL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    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M(l)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           , max)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234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3060">
        <p:fade/>
      </p:transition>
    </mc:Choice>
    <mc:Fallback>
      <p:transition xmlns:p14="http://schemas.microsoft.com/office/powerpoint/2010/main" spd="med" advTm="4306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9130128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= max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 These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nested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domainL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(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in ACCEL: </a:t>
            </a:r>
          </a:p>
          <a:p>
            <a:pPr marL="0" indent="0"/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#(l,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domainL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#(w, </a:t>
            </a:r>
            <a:r>
              <a:rPr lang="nl-NL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domainW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 B(</a:t>
            </a:r>
            <a:r>
              <a:rPr lang="nl-NL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 max)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 max)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6508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9700">
        <p:fade/>
      </p:transition>
    </mc:Choice>
    <mc:Fallback>
      <p:transition xmlns:p14="http://schemas.microsoft.com/office/powerpoint/2010/main" spd="med" advTm="397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</a:p>
        </p:txBody>
      </p:sp>
    </p:spTree>
    <p:extLst>
      <p:ext uri="{BB962C8B-B14F-4D97-AF65-F5344CB8AC3E}">
        <p14:creationId xmlns:p14="http://schemas.microsoft.com/office/powerpoint/2010/main" val="785614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4967">
        <p:fade/>
      </p:transition>
    </mc:Choice>
    <mc:Fallback>
      <p:transition xmlns:p14="http://schemas.microsoft.com/office/powerpoint/2010/main" spd="med" advTm="24967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[0,1,2,...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roadLength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]=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vSeq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(0,roadLength+1)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715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2433">
        <p:fade/>
      </p:transition>
    </mc:Choice>
    <mc:Fallback>
      <p:transition xmlns:p14="http://schemas.microsoft.com/office/powerpoint/2010/main" spd="med" advTm="32433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domainW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[0,1,2,...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roadLength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]=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vSeq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(0,roadLength+1)</a:t>
            </a:r>
          </a:p>
          <a:p>
            <a:pPr marL="0" indent="0"/>
            <a:r>
              <a:rPr lang="nl-NL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domainW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=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[0,1,2,...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roadWidth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]=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vSeq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(0,roadWidth+1)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3524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879">
        <p:fade/>
      </p:transition>
    </mc:Choice>
    <mc:Fallback>
      <p:transition xmlns:p14="http://schemas.microsoft.com/office/powerpoint/2010/main" spd="med" advTm="20879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941816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,max),max)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B(l, w)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=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B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(l, 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again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quantified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expression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</a:t>
            </a:r>
          </a:p>
          <a:p>
            <a:pPr marL="0" indent="0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B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(l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, 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)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in ACCEL: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B(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)=#(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n,domainN,Bn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l,w,n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add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987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2850">
        <p:fade/>
      </p:transition>
    </mc:Choice>
    <mc:Fallback>
      <p:transition xmlns:p14="http://schemas.microsoft.com/office/powerpoint/2010/main" spd="med" advTm="7285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to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Remember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max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*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B(r)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= max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*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p h/|L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-r|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3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53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6455">
        <p:fade/>
      </p:transition>
    </mc:Choice>
    <mc:Fallback>
      <p:transition xmlns:p14="http://schemas.microsoft.com/office/powerpoint/2010/main" spd="med" advTm="76455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941816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B(l, w)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=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B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(l, 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again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quantified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expression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</a:t>
            </a:r>
          </a:p>
          <a:p>
            <a:pPr marL="0" indent="0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B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(l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, 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)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in ACCEL: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B(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)=#(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n,domainN,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Bn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l,w,n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add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Bn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(l, w, n)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= c*p*h /r(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l,w,n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)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3 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B(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l,w,n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)=c*p*h/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pow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(r(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l,w,n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),3)</a:t>
            </a:r>
            <a:endParaRPr lang="nl-NL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214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7069">
        <p:fade/>
      </p:transition>
    </mc:Choice>
    <mc:Fallback>
      <p:transition xmlns:p14="http://schemas.microsoft.com/office/powerpoint/2010/main" spd="med" advTm="67069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9418160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B(l, w)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=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B</a:t>
            </a:r>
            <a:r>
              <a:rPr lang="nl-NL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(l, 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) –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again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quantified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expression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</a:t>
            </a:r>
          </a:p>
          <a:p>
            <a:pPr marL="0" indent="0"/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B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(l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, w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)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in ACCEL: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B(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)=#(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n,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domainN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,Bn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l,w,n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add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where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Bn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(l, w, n) = c*p*h /r(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l,w,n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)</a:t>
            </a:r>
            <a:r>
              <a:rPr lang="nl-NL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3 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B(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l,w,n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)=c*p*h/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pow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(r(</a:t>
            </a: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l,w,n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),3),</a:t>
            </a: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domainN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=[0,1,2, ... nLanterns-1] =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vSeq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(0,nLanterns)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217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4015">
        <p:fade/>
      </p:transition>
    </mc:Choice>
    <mc:Fallback>
      <p:transition xmlns:p14="http://schemas.microsoft.com/office/powerpoint/2010/main" spd="med" advTm="24015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5791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8964">
        <p:fade/>
      </p:transition>
    </mc:Choice>
    <mc:Fallback>
      <p:transition xmlns:p14="http://schemas.microsoft.com/office/powerpoint/2010/main" spd="med" advTm="8964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max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max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similar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for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min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:</a:t>
            </a:r>
          </a:p>
          <a:p>
            <a:pPr marL="0" indent="0"/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  <a:sym typeface="Wingdings" pitchFamily="2" charset="2"/>
            </a:endParaRPr>
          </a:p>
          <a:p>
            <a:pPr marL="0" indent="0"/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          #(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min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</a:t>
            </a:r>
            <a:r>
              <a:rPr lang="nl-NL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min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marL="0" indent="0"/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ourier New" pitchFamily="49" charset="0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345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945">
        <p:fade/>
      </p:transition>
    </mc:Choice>
    <mc:Fallback>
      <p:transition xmlns:p14="http://schemas.microsoft.com/office/powerpoint/2010/main" spd="med" advTm="9945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Finally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,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calculate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r(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l,w,n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using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Pythagoras: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r(l,w,n)=sqrt(h*h+(w-Wh)*(w-Wh)+(l-n*dL)*(l-n*dL))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668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6458">
        <p:fade/>
      </p:transition>
    </mc:Choice>
    <mc:Fallback>
      <p:transition xmlns:p14="http://schemas.microsoft.com/office/powerpoint/2010/main" spd="med" advTm="3645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build="p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Finally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,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calculate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r(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l,w,n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using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Pythagoras: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r(l,w,n)=sqrt(</a:t>
            </a:r>
            <a:r>
              <a:rPr lang="pt-B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h*h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+(w-Wh)*(w-Wh)+(l-n*dL)*(l-n*dL))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Ovale toelichting 1"/>
          <p:cNvSpPr/>
          <p:nvPr/>
        </p:nvSpPr>
        <p:spPr>
          <a:xfrm>
            <a:off x="2627784" y="1563638"/>
            <a:ext cx="3996854" cy="1584176"/>
          </a:xfrm>
          <a:prstGeom prst="wedgeEllipseCallout">
            <a:avLst>
              <a:gd name="adj1" fmla="val -50628"/>
              <a:gd name="adj2" fmla="val 1182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The </a:t>
            </a:r>
            <a:r>
              <a:rPr lang="nl-NL" dirty="0" err="1" smtClean="0"/>
              <a:t>height</a:t>
            </a:r>
            <a:r>
              <a:rPr lang="nl-NL" dirty="0" smtClean="0"/>
              <a:t> of the </a:t>
            </a:r>
            <a:r>
              <a:rPr lang="nl-NL" dirty="0" err="1" smtClean="0"/>
              <a:t>lanterns</a:t>
            </a:r>
            <a:r>
              <a:rPr lang="nl-NL" dirty="0" smtClean="0"/>
              <a:t>,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equals</a:t>
            </a:r>
            <a:r>
              <a:rPr lang="nl-NL" dirty="0" smtClean="0"/>
              <a:t> the </a:t>
            </a:r>
            <a:r>
              <a:rPr lang="nl-NL" dirty="0" err="1" smtClean="0"/>
              <a:t>height</a:t>
            </a:r>
            <a:r>
              <a:rPr lang="nl-NL" dirty="0" smtClean="0"/>
              <a:t> </a:t>
            </a:r>
            <a:r>
              <a:rPr lang="nl-NL" dirty="0" err="1" smtClean="0"/>
              <a:t>difference</a:t>
            </a:r>
            <a:r>
              <a:rPr lang="nl-NL" dirty="0" smtClean="0"/>
              <a:t> with r (</a:t>
            </a:r>
            <a:r>
              <a:rPr lang="nl-NL" dirty="0" err="1" smtClean="0"/>
              <a:t>having</a:t>
            </a:r>
            <a:r>
              <a:rPr lang="nl-NL" dirty="0" smtClean="0"/>
              <a:t> </a:t>
            </a:r>
            <a:r>
              <a:rPr lang="nl-NL" dirty="0" err="1" smtClean="0"/>
              <a:t>height</a:t>
            </a:r>
            <a:r>
              <a:rPr lang="nl-NL" dirty="0" smtClean="0"/>
              <a:t> 0).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38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481">
        <p:fade/>
      </p:transition>
    </mc:Choice>
    <mc:Fallback>
      <p:transition xmlns:p14="http://schemas.microsoft.com/office/powerpoint/2010/main" spd="med" advTm="9481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Finally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,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calculate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r(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l,w,n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using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Pythagoras: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r(l,w,n)=sqrt(h*h+</a:t>
            </a:r>
            <a:r>
              <a:rPr lang="pt-B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(w-Wh)*(w-Wh)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+(l-n*dL)*(l-n*dL))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Ovale toelichting 5"/>
          <p:cNvSpPr/>
          <p:nvPr/>
        </p:nvSpPr>
        <p:spPr>
          <a:xfrm>
            <a:off x="2627784" y="1563638"/>
            <a:ext cx="3996854" cy="1584176"/>
          </a:xfrm>
          <a:prstGeom prst="wedgeEllipseCallout">
            <a:avLst>
              <a:gd name="adj1" fmla="val -21897"/>
              <a:gd name="adj2" fmla="val 1182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The </a:t>
            </a:r>
            <a:r>
              <a:rPr lang="nl-NL" dirty="0" err="1" smtClean="0"/>
              <a:t>distance</a:t>
            </a:r>
            <a:r>
              <a:rPr lang="nl-NL" dirty="0" smtClean="0"/>
              <a:t> </a:t>
            </a:r>
            <a:r>
              <a:rPr lang="nl-NL" dirty="0" err="1" smtClean="0"/>
              <a:t>measured</a:t>
            </a:r>
            <a:r>
              <a:rPr lang="nl-NL" dirty="0" smtClean="0"/>
              <a:t> </a:t>
            </a:r>
            <a:r>
              <a:rPr lang="nl-NL" dirty="0" err="1" smtClean="0"/>
              <a:t>perpendicular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axis</a:t>
            </a:r>
            <a:r>
              <a:rPr lang="nl-NL" dirty="0" smtClean="0"/>
              <a:t> of the </a:t>
            </a:r>
            <a:r>
              <a:rPr lang="nl-NL" dirty="0" err="1" smtClean="0"/>
              <a:t>road</a:t>
            </a:r>
            <a:r>
              <a:rPr lang="nl-NL" dirty="0" smtClean="0"/>
              <a:t>; </a:t>
            </a:r>
            <a:r>
              <a:rPr lang="nl-NL" dirty="0" err="1" smtClean="0"/>
              <a:t>lanterns</a:t>
            </a:r>
            <a:r>
              <a:rPr lang="nl-NL" dirty="0" smtClean="0"/>
              <a:t> are </a:t>
            </a:r>
            <a:r>
              <a:rPr lang="nl-NL" dirty="0" err="1" smtClean="0"/>
              <a:t>above</a:t>
            </a:r>
            <a:r>
              <a:rPr lang="nl-NL" dirty="0" smtClean="0"/>
              <a:t> the </a:t>
            </a:r>
            <a:r>
              <a:rPr lang="nl-NL" dirty="0" err="1" smtClean="0"/>
              <a:t>road</a:t>
            </a:r>
            <a:r>
              <a:rPr lang="nl-NL" dirty="0" smtClean="0"/>
              <a:t> </a:t>
            </a:r>
            <a:r>
              <a:rPr lang="nl-NL" dirty="0" err="1" smtClean="0"/>
              <a:t>axis</a:t>
            </a:r>
            <a:r>
              <a:rPr lang="nl-NL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169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8062">
        <p:fade/>
      </p:transition>
    </mc:Choice>
    <mc:Fallback>
      <p:transition xmlns:p14="http://schemas.microsoft.com/office/powerpoint/2010/main" spd="med" advTm="38062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 ACCEL as: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l,domainL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,#(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w,domainW,B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l,w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),max),max)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Finally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, we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calculate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r(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l,w,n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)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using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Pythagoras:</a:t>
            </a:r>
          </a:p>
          <a:p>
            <a:pPr marL="0" indent="0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marL="0" indent="0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r(l,w,n)=sqrt(h*h+(w-Wh)*(w-Wh)+</a:t>
            </a:r>
            <a:r>
              <a:rPr lang="pt-BR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(l-n*dL)*(l-n*dL)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Ovale toelichting 5"/>
          <p:cNvSpPr/>
          <p:nvPr/>
        </p:nvSpPr>
        <p:spPr>
          <a:xfrm>
            <a:off x="2627784" y="1563638"/>
            <a:ext cx="3996854" cy="1584176"/>
          </a:xfrm>
          <a:prstGeom prst="wedgeEllipseCallout">
            <a:avLst>
              <a:gd name="adj1" fmla="val 26253"/>
              <a:gd name="adj2" fmla="val 1148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Distance</a:t>
            </a:r>
            <a:r>
              <a:rPr lang="nl-NL" dirty="0" smtClean="0"/>
              <a:t> </a:t>
            </a:r>
            <a:r>
              <a:rPr lang="nl-NL" dirty="0" err="1" smtClean="0"/>
              <a:t>measured</a:t>
            </a:r>
            <a:r>
              <a:rPr lang="nl-NL" dirty="0" smtClean="0"/>
              <a:t> parallel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axis</a:t>
            </a:r>
            <a:r>
              <a:rPr lang="nl-NL" dirty="0" smtClean="0"/>
              <a:t> of the </a:t>
            </a:r>
            <a:r>
              <a:rPr lang="nl-NL" dirty="0" err="1" smtClean="0"/>
              <a:t>road</a:t>
            </a:r>
            <a:r>
              <a:rPr lang="nl-NL" dirty="0" smtClean="0"/>
              <a:t>: </a:t>
            </a:r>
            <a:r>
              <a:rPr lang="nl-NL" dirty="0" err="1" smtClean="0"/>
              <a:t>lantern</a:t>
            </a:r>
            <a:r>
              <a:rPr lang="nl-NL" dirty="0" smtClean="0"/>
              <a:t> nr. n has </a:t>
            </a:r>
            <a:r>
              <a:rPr lang="nl-NL" dirty="0" err="1" smtClean="0"/>
              <a:t>location</a:t>
            </a:r>
            <a:r>
              <a:rPr lang="nl-NL" dirty="0" smtClean="0"/>
              <a:t> n*</a:t>
            </a:r>
            <a:r>
              <a:rPr lang="nl-NL" dirty="0" err="1" smtClean="0"/>
              <a:t>dL</a:t>
            </a:r>
            <a:r>
              <a:rPr lang="nl-NL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28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2265">
        <p:fade/>
      </p:transition>
    </mc:Choice>
    <mc:Fallback>
      <p:transition xmlns:p14="http://schemas.microsoft.com/office/powerpoint/2010/main" spd="med" advTm="52265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kstvak 1">
            <a:hlinkClick r:id="rId4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),max),max)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),min),min)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(0,nLanterns),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),add)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01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050">
        <p:fade/>
      </p:transition>
    </mc:Choice>
    <mc:Fallback>
      <p:transition xmlns:p14="http://schemas.microsoft.com/office/powerpoint/2010/main" spd="med" advTm="1405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kstvak 1">
            <a:hlinkClick r:id="rId5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),max),max)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),min),min)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(0,nLanterns),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),add)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c*p*h/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635896" y="141962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These are the </a:t>
            </a:r>
            <a:r>
              <a:rPr lang="nl-NL" dirty="0" err="1" smtClean="0"/>
              <a:t>category</a:t>
            </a:r>
            <a:r>
              <a:rPr lang="nl-NL" dirty="0" smtClean="0"/>
              <a:t>-I </a:t>
            </a:r>
            <a:r>
              <a:rPr lang="nl-NL" dirty="0" err="1" smtClean="0"/>
              <a:t>quantities</a:t>
            </a:r>
            <a:r>
              <a:rPr lang="nl-NL" dirty="0" smtClean="0"/>
              <a:t>: </a:t>
            </a:r>
            <a:r>
              <a:rPr lang="nl-NL" dirty="0" err="1" smtClean="0"/>
              <a:t>distance</a:t>
            </a:r>
            <a:r>
              <a:rPr lang="nl-NL" dirty="0" smtClean="0"/>
              <a:t> </a:t>
            </a:r>
            <a:r>
              <a:rPr lang="nl-NL" dirty="0" err="1" smtClean="0"/>
              <a:t>dL</a:t>
            </a:r>
            <a:r>
              <a:rPr lang="nl-NL" dirty="0" smtClean="0"/>
              <a:t>, </a:t>
            </a:r>
            <a:r>
              <a:rPr lang="nl-NL" dirty="0" err="1" smtClean="0"/>
              <a:t>height</a:t>
            </a:r>
            <a:r>
              <a:rPr lang="nl-NL" dirty="0" smtClean="0"/>
              <a:t> h, power p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8434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7238">
        <p:fade/>
      </p:transition>
    </mc:Choice>
    <mc:Fallback>
      <p:transition xmlns:p14="http://schemas.microsoft.com/office/powerpoint/2010/main" spd="med" advTm="1723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Remember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max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*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B(r)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= max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*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p 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h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/|L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-r|</a:t>
            </a:r>
            <a:r>
              <a:rPr lang="nl-NL" sz="2800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3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ale toelichting 1"/>
          <p:cNvSpPr/>
          <p:nvPr/>
        </p:nvSpPr>
        <p:spPr>
          <a:xfrm>
            <a:off x="4932040" y="-164554"/>
            <a:ext cx="4248472" cy="3312368"/>
          </a:xfrm>
          <a:prstGeom prst="wedgeEllipseCallout">
            <a:avLst>
              <a:gd name="adj1" fmla="val -61642"/>
              <a:gd name="adj2" fmla="val 38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Earlier</a:t>
            </a:r>
            <a:r>
              <a:rPr lang="nl-NL" dirty="0" smtClean="0"/>
              <a:t> we </a:t>
            </a:r>
            <a:r>
              <a:rPr lang="nl-NL" dirty="0" err="1" smtClean="0"/>
              <a:t>worked</a:t>
            </a:r>
            <a:r>
              <a:rPr lang="nl-NL" dirty="0" smtClean="0"/>
              <a:t> with a </a:t>
            </a:r>
            <a:r>
              <a:rPr lang="nl-NL" dirty="0" err="1" smtClean="0"/>
              <a:t>simpler</a:t>
            </a:r>
            <a:r>
              <a:rPr lang="nl-NL" dirty="0" smtClean="0"/>
              <a:t> </a:t>
            </a:r>
            <a:r>
              <a:rPr lang="nl-NL" dirty="0" err="1" smtClean="0"/>
              <a:t>formula</a:t>
            </a:r>
            <a:r>
              <a:rPr lang="nl-NL" dirty="0" smtClean="0"/>
              <a:t>: p/|L</a:t>
            </a:r>
            <a:r>
              <a:rPr lang="nl-NL" baseline="-25000" dirty="0" smtClean="0"/>
              <a:t>n</a:t>
            </a:r>
            <a:r>
              <a:rPr lang="nl-NL" dirty="0" smtClean="0"/>
              <a:t>-r|</a:t>
            </a:r>
            <a:r>
              <a:rPr lang="nl-NL" baseline="30000" dirty="0" smtClean="0"/>
              <a:t>2</a:t>
            </a:r>
            <a:r>
              <a:rPr lang="nl-NL" dirty="0" smtClean="0"/>
              <a:t>.</a:t>
            </a:r>
          </a:p>
          <a:p>
            <a:pPr algn="ctr"/>
            <a:r>
              <a:rPr lang="nl-NL" dirty="0" smtClean="0"/>
              <a:t>The extra factor h/|</a:t>
            </a:r>
            <a:r>
              <a:rPr lang="nl-NL" dirty="0" err="1" smtClean="0"/>
              <a:t>L</a:t>
            </a:r>
            <a:r>
              <a:rPr lang="nl-NL" baseline="-25000" dirty="0" err="1" smtClean="0"/>
              <a:t>n</a:t>
            </a:r>
            <a:r>
              <a:rPr lang="nl-NL" dirty="0" smtClean="0"/>
              <a:t>-r| accounts </a:t>
            </a:r>
            <a:r>
              <a:rPr lang="nl-NL" dirty="0" err="1" smtClean="0"/>
              <a:t>for</a:t>
            </a:r>
            <a:r>
              <a:rPr lang="nl-NL" dirty="0" smtClean="0"/>
              <a:t> the effect </a:t>
            </a:r>
            <a:r>
              <a:rPr lang="nl-NL" dirty="0" err="1" smtClean="0"/>
              <a:t>that</a:t>
            </a:r>
            <a:r>
              <a:rPr lang="nl-NL" dirty="0" smtClean="0"/>
              <a:t> the </a:t>
            </a:r>
            <a:r>
              <a:rPr lang="nl-NL" dirty="0" err="1" smtClean="0"/>
              <a:t>brightness</a:t>
            </a:r>
            <a:r>
              <a:rPr lang="nl-NL" dirty="0" smtClean="0"/>
              <a:t> </a:t>
            </a:r>
            <a:r>
              <a:rPr lang="nl-NL" dirty="0" err="1" smtClean="0"/>
              <a:t>due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lightrays</a:t>
            </a:r>
            <a:r>
              <a:rPr lang="nl-NL" dirty="0" smtClean="0"/>
              <a:t>,  entering </a:t>
            </a:r>
            <a:r>
              <a:rPr lang="nl-NL" dirty="0" err="1" smtClean="0"/>
              <a:t>under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angle</a:t>
            </a:r>
            <a:r>
              <a:rPr lang="nl-NL" dirty="0" smtClean="0"/>
              <a:t> </a:t>
            </a:r>
            <a:r>
              <a:rPr lang="nl-NL" dirty="0">
                <a:sym typeface="Symbol"/>
              </a:rPr>
              <a:t></a:t>
            </a:r>
            <a:r>
              <a:rPr lang="nl-NL" dirty="0" smtClean="0"/>
              <a:t>, is </a:t>
            </a:r>
            <a:r>
              <a:rPr lang="nl-NL" dirty="0" err="1" smtClean="0"/>
              <a:t>reduced</a:t>
            </a:r>
            <a:r>
              <a:rPr lang="nl-NL" dirty="0" smtClean="0"/>
              <a:t> with a factor </a:t>
            </a:r>
            <a:r>
              <a:rPr lang="nl-NL" dirty="0" err="1" smtClean="0"/>
              <a:t>cos</a:t>
            </a:r>
            <a:r>
              <a:rPr lang="nl-NL" dirty="0" smtClean="0"/>
              <a:t> </a:t>
            </a:r>
            <a:r>
              <a:rPr lang="nl-NL" dirty="0" smtClean="0">
                <a:sym typeface="Symbol"/>
              </a:rPr>
              <a:t>. </a:t>
            </a:r>
            <a:r>
              <a:rPr lang="nl-NL" dirty="0" err="1" smtClean="0">
                <a:sym typeface="Symbol"/>
              </a:rPr>
              <a:t>Notice</a:t>
            </a:r>
            <a:r>
              <a:rPr lang="nl-NL" dirty="0" smtClean="0">
                <a:sym typeface="Symbol"/>
              </a:rPr>
              <a:t> </a:t>
            </a:r>
            <a:r>
              <a:rPr lang="nl-NL" dirty="0" err="1" smtClean="0">
                <a:sym typeface="Symbol"/>
              </a:rPr>
              <a:t>that</a:t>
            </a:r>
            <a:r>
              <a:rPr lang="nl-NL" dirty="0" smtClean="0">
                <a:sym typeface="Symbol"/>
              </a:rPr>
              <a:t> </a:t>
            </a:r>
            <a:r>
              <a:rPr lang="nl-NL" dirty="0" err="1" smtClean="0">
                <a:sym typeface="Symbol"/>
              </a:rPr>
              <a:t>cos</a:t>
            </a:r>
            <a:r>
              <a:rPr lang="nl-NL" dirty="0" smtClean="0">
                <a:sym typeface="Symbol"/>
              </a:rPr>
              <a:t>  = h/|</a:t>
            </a:r>
            <a:r>
              <a:rPr lang="nl-NL" dirty="0" err="1" smtClean="0">
                <a:sym typeface="Symbol"/>
              </a:rPr>
              <a:t>L</a:t>
            </a:r>
            <a:r>
              <a:rPr lang="nl-NL" baseline="-25000" dirty="0" err="1" smtClean="0">
                <a:sym typeface="Symbol"/>
              </a:rPr>
              <a:t>n</a:t>
            </a:r>
            <a:r>
              <a:rPr lang="nl-NL" dirty="0" smtClean="0">
                <a:sym typeface="Symbol"/>
              </a:rPr>
              <a:t>-r|.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2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8496">
        <p:fade/>
      </p:transition>
    </mc:Choice>
    <mc:Fallback>
      <p:transition xmlns:p14="http://schemas.microsoft.com/office/powerpoint/2010/main" spd="med" advTm="78496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kstvak 1">
            <a:hlinkClick r:id="rId5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),max),max)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),min),min)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(0,nLanterns),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),add)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635896" y="1419622"/>
            <a:ext cx="504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These are the </a:t>
            </a:r>
            <a:r>
              <a:rPr lang="nl-NL" dirty="0" err="1" smtClean="0"/>
              <a:t>category</a:t>
            </a:r>
            <a:r>
              <a:rPr lang="nl-NL" dirty="0" smtClean="0"/>
              <a:t>-II </a:t>
            </a:r>
            <a:r>
              <a:rPr lang="nl-NL" dirty="0" err="1" smtClean="0"/>
              <a:t>quantities</a:t>
            </a:r>
            <a:r>
              <a:rPr lang="nl-NL" dirty="0" smtClean="0"/>
              <a:t>: </a:t>
            </a:r>
            <a:r>
              <a:rPr lang="nl-NL" dirty="0" err="1" smtClean="0"/>
              <a:t>penalties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energy </a:t>
            </a:r>
            <a:r>
              <a:rPr lang="nl-NL" dirty="0" err="1" smtClean="0"/>
              <a:t>consumption</a:t>
            </a:r>
            <a:r>
              <a:rPr lang="nl-NL" dirty="0" smtClean="0"/>
              <a:t>, p*</a:t>
            </a:r>
            <a:r>
              <a:rPr lang="nl-NL" dirty="0" err="1" smtClean="0"/>
              <a:t>nLanterns</a:t>
            </a:r>
            <a:r>
              <a:rPr lang="nl-NL" dirty="0" smtClean="0"/>
              <a:t>,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and</a:t>
            </a:r>
            <a:r>
              <a:rPr lang="nl-NL" dirty="0" smtClean="0"/>
              <a:t> a penalty in case </a:t>
            </a:r>
            <a:r>
              <a:rPr lang="nl-NL" dirty="0" err="1" smtClean="0"/>
              <a:t>maxInt</a:t>
            </a:r>
            <a:r>
              <a:rPr lang="nl-NL" dirty="0" smtClean="0"/>
              <a:t> &gt; </a:t>
            </a:r>
            <a:r>
              <a:rPr lang="nl-NL" dirty="0" err="1" smtClean="0"/>
              <a:t>maxP</a:t>
            </a:r>
            <a:r>
              <a:rPr lang="nl-NL" dirty="0" smtClean="0"/>
              <a:t> or </a:t>
            </a:r>
          </a:p>
          <a:p>
            <a:r>
              <a:rPr lang="nl-NL" dirty="0" err="1" smtClean="0"/>
              <a:t>minInt</a:t>
            </a:r>
            <a:r>
              <a:rPr lang="nl-NL" dirty="0" smtClean="0"/>
              <a:t> &lt; </a:t>
            </a:r>
            <a:r>
              <a:rPr lang="nl-NL" dirty="0" err="1" smtClean="0"/>
              <a:t>minP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64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4911">
        <p:fade/>
      </p:transition>
    </mc:Choice>
    <mc:Fallback>
      <p:transition xmlns:p14="http://schemas.microsoft.com/office/powerpoint/2010/main" spd="med" advTm="94911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kstvak 1">
            <a:hlinkClick r:id="rId5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),max),max)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),min),min)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(0,nLanterns),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),add)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635896" y="141962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These are the </a:t>
            </a:r>
            <a:r>
              <a:rPr lang="nl-NL" dirty="0" err="1" smtClean="0"/>
              <a:t>category</a:t>
            </a:r>
            <a:r>
              <a:rPr lang="nl-NL" dirty="0" smtClean="0"/>
              <a:t>-III </a:t>
            </a:r>
            <a:r>
              <a:rPr lang="nl-NL" dirty="0" err="1" smtClean="0"/>
              <a:t>quantities</a:t>
            </a:r>
            <a:r>
              <a:rPr lang="nl-NL" dirty="0" smtClean="0"/>
              <a:t>: </a:t>
            </a:r>
            <a:r>
              <a:rPr lang="nl-NL" dirty="0" err="1" smtClean="0"/>
              <a:t>dimensions</a:t>
            </a:r>
            <a:r>
              <a:rPr lang="nl-NL" dirty="0" smtClean="0"/>
              <a:t> of the </a:t>
            </a:r>
            <a:r>
              <a:rPr lang="nl-NL" dirty="0" err="1" smtClean="0"/>
              <a:t>road</a:t>
            </a:r>
            <a:r>
              <a:rPr lang="nl-NL" dirty="0" smtClean="0"/>
              <a:t>, </a:t>
            </a:r>
            <a:r>
              <a:rPr lang="nl-NL" dirty="0" err="1" smtClean="0"/>
              <a:t>maxP</a:t>
            </a:r>
            <a:r>
              <a:rPr lang="nl-NL" dirty="0" smtClean="0"/>
              <a:t>, </a:t>
            </a:r>
            <a:r>
              <a:rPr lang="nl-NL" dirty="0" err="1" smtClean="0"/>
              <a:t>minP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the factor c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6552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3244">
        <p:fade/>
      </p:transition>
    </mc:Choice>
    <mc:Fallback>
      <p:transition xmlns:p14="http://schemas.microsoft.com/office/powerpoint/2010/main" spd="med" advTm="23244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kstvak 1">
            <a:hlinkClick r:id="rId5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),max),max)</a:t>
            </a:r>
          </a:p>
          <a:p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),min),min)</a:t>
            </a:r>
          </a:p>
          <a:p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(0,nLanterns),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),add)</a:t>
            </a:r>
          </a:p>
          <a:p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635896" y="141962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These are the </a:t>
            </a:r>
            <a:r>
              <a:rPr lang="nl-NL" dirty="0" err="1" smtClean="0"/>
              <a:t>category</a:t>
            </a:r>
            <a:r>
              <a:rPr lang="nl-NL" dirty="0" smtClean="0"/>
              <a:t>-IV </a:t>
            </a:r>
            <a:r>
              <a:rPr lang="nl-NL" dirty="0" err="1" smtClean="0"/>
              <a:t>quantities</a:t>
            </a:r>
            <a:r>
              <a:rPr lang="nl-NL" dirty="0" smtClean="0"/>
              <a:t>: the max- </a:t>
            </a:r>
            <a:r>
              <a:rPr lang="nl-NL" dirty="0" err="1" smtClean="0"/>
              <a:t>and</a:t>
            </a:r>
            <a:r>
              <a:rPr lang="nl-NL" dirty="0" smtClean="0"/>
              <a:t> min </a:t>
            </a:r>
            <a:r>
              <a:rPr lang="nl-NL" dirty="0" err="1" smtClean="0"/>
              <a:t>intensities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functions</a:t>
            </a:r>
            <a:r>
              <a:rPr lang="nl-NL" dirty="0" smtClean="0"/>
              <a:t> </a:t>
            </a:r>
            <a:r>
              <a:rPr lang="nl-NL" dirty="0" err="1" smtClean="0"/>
              <a:t>needed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calculate</a:t>
            </a:r>
            <a:r>
              <a:rPr lang="nl-NL" dirty="0" smtClean="0"/>
              <a:t> these;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number</a:t>
            </a:r>
            <a:r>
              <a:rPr lang="nl-NL" dirty="0" smtClean="0"/>
              <a:t> of </a:t>
            </a:r>
            <a:r>
              <a:rPr lang="nl-NL" dirty="0" err="1" smtClean="0"/>
              <a:t>lanterns</a:t>
            </a:r>
            <a:r>
              <a:rPr lang="nl-NL" dirty="0" smtClean="0"/>
              <a:t> </a:t>
            </a:r>
            <a:r>
              <a:rPr lang="nl-NL" dirty="0" err="1" smtClean="0"/>
              <a:t>given</a:t>
            </a:r>
            <a:r>
              <a:rPr lang="nl-NL" dirty="0" smtClean="0"/>
              <a:t> the </a:t>
            </a:r>
            <a:r>
              <a:rPr lang="nl-NL" dirty="0" err="1" smtClean="0"/>
              <a:t>length</a:t>
            </a:r>
            <a:r>
              <a:rPr lang="nl-NL" dirty="0" smtClean="0"/>
              <a:t> of the </a:t>
            </a:r>
            <a:r>
              <a:rPr lang="nl-NL" dirty="0" err="1" smtClean="0"/>
              <a:t>road</a:t>
            </a:r>
            <a:r>
              <a:rPr lang="nl-NL" dirty="0" smtClean="0"/>
              <a:t>,</a:t>
            </a:r>
          </a:p>
          <a:p>
            <a:r>
              <a:rPr lang="nl-NL" dirty="0" err="1" smtClean="0"/>
              <a:t>and</a:t>
            </a:r>
            <a:r>
              <a:rPr lang="nl-NL" dirty="0" smtClean="0"/>
              <a:t> the half </a:t>
            </a:r>
            <a:r>
              <a:rPr lang="nl-NL" dirty="0" err="1" smtClean="0"/>
              <a:t>width</a:t>
            </a:r>
            <a:r>
              <a:rPr lang="nl-NL" dirty="0" smtClean="0"/>
              <a:t> of the </a:t>
            </a:r>
            <a:r>
              <a:rPr lang="nl-NL" dirty="0" err="1" smtClean="0"/>
              <a:t>road</a:t>
            </a:r>
            <a:r>
              <a:rPr lang="nl-NL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97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8109">
        <p:fade/>
      </p:transition>
    </mc:Choice>
    <mc:Fallback>
      <p:transition xmlns:p14="http://schemas.microsoft.com/office/powerpoint/2010/main" spd="med" advTm="68109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ekstvak 1">
            <a:hlinkClick r:id="rId4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),max),max)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),min),min)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(0,nLanterns),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),add)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385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8987">
        <p:fade/>
      </p:transition>
    </mc:Choice>
    <mc:Fallback>
      <p:transition xmlns:p14="http://schemas.microsoft.com/office/powerpoint/2010/main" spd="med" advTm="8987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12" y="1419622"/>
            <a:ext cx="6857588" cy="3723878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94400" y="1556087"/>
            <a:ext cx="20920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 has few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features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plot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(r).</a:t>
            </a:r>
          </a:p>
        </p:txBody>
      </p:sp>
      <p:sp>
        <p:nvSpPr>
          <p:cNvPr id="5" name="Ovale toelichting 4"/>
          <p:cNvSpPr/>
          <p:nvPr/>
        </p:nvSpPr>
        <p:spPr>
          <a:xfrm>
            <a:off x="1657480" y="1242253"/>
            <a:ext cx="2880320" cy="886331"/>
          </a:xfrm>
          <a:prstGeom prst="wedgeEllipseCallout">
            <a:avLst>
              <a:gd name="adj1" fmla="val 101343"/>
              <a:gd name="adj2" fmla="val 813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maxP</a:t>
            </a:r>
            <a:r>
              <a:rPr lang="nl-NL" dirty="0" smtClean="0"/>
              <a:t>: no </a:t>
            </a:r>
            <a:r>
              <a:rPr lang="nl-NL" dirty="0" err="1" smtClean="0"/>
              <a:t>blinding</a:t>
            </a:r>
            <a:endParaRPr lang="en-US" dirty="0"/>
          </a:p>
        </p:txBody>
      </p:sp>
      <p:sp>
        <p:nvSpPr>
          <p:cNvPr id="12" name="Ovale toelichting 11"/>
          <p:cNvSpPr/>
          <p:nvPr/>
        </p:nvSpPr>
        <p:spPr>
          <a:xfrm>
            <a:off x="1657480" y="4257169"/>
            <a:ext cx="2880320" cy="886331"/>
          </a:xfrm>
          <a:prstGeom prst="wedgeEllipseCallout">
            <a:avLst>
              <a:gd name="adj1" fmla="val 100351"/>
              <a:gd name="adj2" fmla="val -121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minP</a:t>
            </a:r>
            <a:r>
              <a:rPr lang="nl-NL" dirty="0" smtClean="0"/>
              <a:t>: </a:t>
            </a:r>
            <a:r>
              <a:rPr lang="nl-NL" dirty="0" err="1" smtClean="0"/>
              <a:t>enough</a:t>
            </a:r>
            <a:r>
              <a:rPr lang="nl-NL" dirty="0" smtClean="0"/>
              <a:t> contrast</a:t>
            </a:r>
            <a:endParaRPr lang="en-US" dirty="0"/>
          </a:p>
        </p:txBody>
      </p:sp>
      <p:sp>
        <p:nvSpPr>
          <p:cNvPr id="13" name="Ovale toelichting 12"/>
          <p:cNvSpPr/>
          <p:nvPr/>
        </p:nvSpPr>
        <p:spPr>
          <a:xfrm>
            <a:off x="1657480" y="2247225"/>
            <a:ext cx="2880320" cy="886331"/>
          </a:xfrm>
          <a:prstGeom prst="wedgeEllipseCallout">
            <a:avLst>
              <a:gd name="adj1" fmla="val 108288"/>
              <a:gd name="adj2" fmla="val 96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intensity</a:t>
            </a:r>
            <a:r>
              <a:rPr lang="nl-NL" dirty="0" smtClean="0"/>
              <a:t> on </a:t>
            </a:r>
            <a:r>
              <a:rPr lang="nl-NL" dirty="0" err="1" smtClean="0"/>
              <a:t>road</a:t>
            </a:r>
            <a:r>
              <a:rPr lang="nl-NL" dirty="0" smtClean="0"/>
              <a:t> </a:t>
            </a:r>
            <a:r>
              <a:rPr lang="nl-NL" dirty="0" err="1" smtClean="0"/>
              <a:t>axis</a:t>
            </a:r>
            <a:endParaRPr lang="en-US" dirty="0"/>
          </a:p>
        </p:txBody>
      </p:sp>
      <p:sp>
        <p:nvSpPr>
          <p:cNvPr id="14" name="Ovale toelichting 13"/>
          <p:cNvSpPr/>
          <p:nvPr/>
        </p:nvSpPr>
        <p:spPr>
          <a:xfrm>
            <a:off x="1657480" y="3252197"/>
            <a:ext cx="2880320" cy="886331"/>
          </a:xfrm>
          <a:prstGeom prst="wedgeEllipseCallout">
            <a:avLst>
              <a:gd name="adj1" fmla="val 109941"/>
              <a:gd name="adj2" fmla="val 13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intensity</a:t>
            </a:r>
            <a:r>
              <a:rPr lang="nl-NL" dirty="0" smtClean="0"/>
              <a:t> on </a:t>
            </a:r>
            <a:r>
              <a:rPr lang="nl-NL" dirty="0" err="1" smtClean="0"/>
              <a:t>road</a:t>
            </a:r>
            <a:r>
              <a:rPr lang="nl-NL" dirty="0" smtClean="0"/>
              <a:t> border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3268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5497">
        <p:fade/>
      </p:transition>
    </mc:Choice>
    <mc:Fallback>
      <p:transition xmlns:p14="http://schemas.microsoft.com/office/powerpoint/2010/main" spd="med" advTm="65497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2" grpId="0" animBg="1"/>
      <p:bldP spid="13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12" y="1419622"/>
            <a:ext cx="6857588" cy="3723878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94400" y="1556087"/>
            <a:ext cx="20920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 has few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features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plot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(r).</a:t>
            </a:r>
          </a:p>
        </p:txBody>
      </p:sp>
    </p:spTree>
    <p:extLst>
      <p:ext uri="{BB962C8B-B14F-4D97-AF65-F5344CB8AC3E}">
        <p14:creationId xmlns:p14="http://schemas.microsoft.com/office/powerpoint/2010/main" val="2914449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715">
        <p:fade/>
      </p:transition>
    </mc:Choice>
    <mc:Fallback>
      <p:transition xmlns:p14="http://schemas.microsoft.com/office/powerpoint/2010/main" spd="med" advTm="6715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94400" y="1556087"/>
            <a:ext cx="20920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script has few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features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plot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(r).</a:t>
            </a: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does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Pareto plot.</a:t>
            </a: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slow: no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66870"/>
            <a:ext cx="4894626" cy="3676629"/>
          </a:xfrm>
          <a:prstGeom prst="rect">
            <a:avLst/>
          </a:prstGeom>
        </p:spPr>
      </p:pic>
      <p:cxnSp>
        <p:nvCxnSpPr>
          <p:cNvPr id="12" name="Rechte verbindingslijn met pijl 11"/>
          <p:cNvCxnSpPr/>
          <p:nvPr/>
        </p:nvCxnSpPr>
        <p:spPr>
          <a:xfrm>
            <a:off x="4427984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4427984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355976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intPenalty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3352511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totPow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4880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07654">
        <p:fade/>
      </p:transition>
    </mc:Choice>
    <mc:Fallback>
      <p:transition xmlns:p14="http://schemas.microsoft.com/office/powerpoint/2010/main" spd="med" advTm="107654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  <p:bldP spid="14" grpId="0"/>
      <p:bldP spid="1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2: make the script more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efficient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optimization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94400" y="1556087"/>
            <a:ext cx="3513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slow performance:</a:t>
            </a:r>
          </a:p>
          <a:p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 l</a:t>
            </a:r>
          </a:p>
          <a:p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 w</a:t>
            </a:r>
          </a:p>
          <a:p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iterate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 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63688" y="2211710"/>
            <a:ext cx="7117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underneath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border, in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not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lanterns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account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7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4547">
        <p:fade/>
      </p:transition>
    </mc:Choice>
    <mc:Fallback>
      <p:transition xmlns:p14="http://schemas.microsoft.com/office/powerpoint/2010/main" spd="med" advTm="144547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  <p:bldP spid="3" grpId="0" build="p" bldLvl="5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2: make the script more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efficient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optimization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kstvak 7">
            <a:hlinkClick r:id="rId4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),max),max)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),min),min)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(0,nLanterns),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),add)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63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8">
        <p:fade/>
      </p:transition>
    </mc:Choice>
    <mc:Fallback>
      <p:transition xmlns:p14="http://schemas.microsoft.com/office/powerpoint/2010/main" spd="med" advTm="3008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2: make the script more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efficient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optimization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kstvak 7">
            <a:hlinkClick r:id="rId4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),max),max)</a:t>
            </a: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=#(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l,vSeq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(0,roadLength+1),#(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w,vSeq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(0,roadWidth+1),B(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),min),min)</a:t>
            </a:r>
          </a:p>
          <a:p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(0,nLanterns),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),add)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425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2069">
        <p:fade/>
      </p:transition>
    </mc:Choice>
    <mc:Fallback>
      <p:transition xmlns:p14="http://schemas.microsoft.com/office/powerpoint/2010/main" spd="med" advTm="22069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Remember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max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*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B(r)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= max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*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p h/|L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-r|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3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 min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*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B(r)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= min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*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p h/|L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-r|</a:t>
            </a:r>
            <a:r>
              <a:rPr lang="nl-NL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3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33299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7472">
        <p:fade/>
      </p:transition>
    </mc:Choice>
    <mc:Fallback>
      <p:transition xmlns:p14="http://schemas.microsoft.com/office/powerpoint/2010/main" spd="med" advTm="37472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2: make the script more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efficient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optimization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kstvak 7">
            <a:hlinkClick r:id="rId5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=B(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*round(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/2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=B(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*(round(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/2)+round(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/2)+1)/2,0)</a:t>
            </a:r>
          </a:p>
          <a:p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(round(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/2)-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N,round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/2)+N+1),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),add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e toelichting 6"/>
          <p:cNvSpPr/>
          <p:nvPr/>
        </p:nvSpPr>
        <p:spPr>
          <a:xfrm>
            <a:off x="3419872" y="185272"/>
            <a:ext cx="4896544" cy="886331"/>
          </a:xfrm>
          <a:prstGeom prst="wedgeEllipseCallout">
            <a:avLst>
              <a:gd name="adj1" fmla="val -100223"/>
              <a:gd name="adj2" fmla="val 3370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assumption</a:t>
            </a:r>
            <a:r>
              <a:rPr lang="nl-NL" dirty="0" smtClean="0"/>
              <a:t>: </a:t>
            </a:r>
            <a:r>
              <a:rPr lang="nl-NL" dirty="0" err="1" smtClean="0"/>
              <a:t>highest</a:t>
            </a:r>
            <a:r>
              <a:rPr lang="nl-NL" dirty="0" smtClean="0"/>
              <a:t> </a:t>
            </a:r>
            <a:r>
              <a:rPr lang="nl-NL" dirty="0" err="1" smtClean="0"/>
              <a:t>intensity</a:t>
            </a:r>
            <a:r>
              <a:rPr lang="nl-NL" dirty="0" smtClean="0"/>
              <a:t> right </a:t>
            </a:r>
            <a:r>
              <a:rPr lang="nl-NL" dirty="0" err="1" smtClean="0"/>
              <a:t>underneath</a:t>
            </a:r>
            <a:r>
              <a:rPr lang="nl-NL" dirty="0" smtClean="0"/>
              <a:t> </a:t>
            </a:r>
            <a:r>
              <a:rPr lang="nl-NL" dirty="0" err="1" smtClean="0"/>
              <a:t>middle</a:t>
            </a:r>
            <a:r>
              <a:rPr lang="nl-NL" dirty="0" smtClean="0"/>
              <a:t> </a:t>
            </a:r>
            <a:r>
              <a:rPr lang="nl-NL" dirty="0" err="1" smtClean="0"/>
              <a:t>lantern</a:t>
            </a:r>
            <a:endParaRPr lang="en-US" dirty="0"/>
          </a:p>
        </p:txBody>
      </p:sp>
      <p:sp>
        <p:nvSpPr>
          <p:cNvPr id="12" name="Ovale toelichting 11"/>
          <p:cNvSpPr/>
          <p:nvPr/>
        </p:nvSpPr>
        <p:spPr>
          <a:xfrm>
            <a:off x="2699792" y="1190244"/>
            <a:ext cx="5616624" cy="886331"/>
          </a:xfrm>
          <a:prstGeom prst="wedgeEllipseCallout">
            <a:avLst>
              <a:gd name="adj1" fmla="val -80741"/>
              <a:gd name="adj2" fmla="val 255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assumption</a:t>
            </a:r>
            <a:r>
              <a:rPr lang="nl-NL" dirty="0" smtClean="0"/>
              <a:t>: </a:t>
            </a:r>
            <a:r>
              <a:rPr lang="nl-NL" dirty="0" err="1" smtClean="0"/>
              <a:t>lowest</a:t>
            </a:r>
            <a:r>
              <a:rPr lang="nl-NL" dirty="0" smtClean="0"/>
              <a:t> </a:t>
            </a:r>
            <a:r>
              <a:rPr lang="nl-NL" dirty="0" err="1" smtClean="0"/>
              <a:t>intensity</a:t>
            </a:r>
            <a:r>
              <a:rPr lang="nl-NL" dirty="0" smtClean="0"/>
              <a:t> in the </a:t>
            </a:r>
            <a:r>
              <a:rPr lang="nl-NL" dirty="0" err="1" smtClean="0"/>
              <a:t>middle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two</a:t>
            </a:r>
            <a:r>
              <a:rPr lang="nl-NL" dirty="0" smtClean="0"/>
              <a:t> </a:t>
            </a:r>
            <a:r>
              <a:rPr lang="nl-NL" dirty="0" err="1" smtClean="0"/>
              <a:t>mid</a:t>
            </a:r>
            <a:r>
              <a:rPr lang="nl-NL" dirty="0" smtClean="0"/>
              <a:t> </a:t>
            </a:r>
            <a:r>
              <a:rPr lang="nl-NL" dirty="0" err="1" smtClean="0"/>
              <a:t>lanterns</a:t>
            </a:r>
            <a:r>
              <a:rPr lang="nl-NL" dirty="0" smtClean="0"/>
              <a:t> on the border of the </a:t>
            </a:r>
            <a:r>
              <a:rPr lang="nl-NL" dirty="0" err="1" smtClean="0"/>
              <a:t>road</a:t>
            </a:r>
            <a:endParaRPr lang="en-US" dirty="0"/>
          </a:p>
        </p:txBody>
      </p:sp>
      <p:sp>
        <p:nvSpPr>
          <p:cNvPr id="13" name="Ovale toelichting 12"/>
          <p:cNvSpPr/>
          <p:nvPr/>
        </p:nvSpPr>
        <p:spPr>
          <a:xfrm>
            <a:off x="3059832" y="1851670"/>
            <a:ext cx="5256584" cy="2022772"/>
          </a:xfrm>
          <a:prstGeom prst="wedgeEllipseCallout">
            <a:avLst>
              <a:gd name="adj1" fmla="val -89888"/>
              <a:gd name="adj2" fmla="val 603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assumption</a:t>
            </a:r>
            <a:r>
              <a:rPr lang="nl-NL" dirty="0" smtClean="0"/>
              <a:t>: </a:t>
            </a:r>
            <a:r>
              <a:rPr lang="nl-NL" dirty="0" err="1" smtClean="0"/>
              <a:t>sufficiently</a:t>
            </a:r>
            <a:r>
              <a:rPr lang="nl-NL" dirty="0" smtClean="0"/>
              <a:t> accurate </a:t>
            </a:r>
            <a:r>
              <a:rPr lang="nl-NL" dirty="0" err="1" smtClean="0"/>
              <a:t>estimate</a:t>
            </a:r>
            <a:r>
              <a:rPr lang="nl-NL" dirty="0" smtClean="0"/>
              <a:t> of B </a:t>
            </a:r>
            <a:r>
              <a:rPr lang="nl-NL" dirty="0" err="1" smtClean="0"/>
              <a:t>taking</a:t>
            </a:r>
            <a:r>
              <a:rPr lang="nl-NL" dirty="0" smtClean="0"/>
              <a:t> 2N </a:t>
            </a:r>
            <a:r>
              <a:rPr lang="nl-NL" dirty="0" err="1" smtClean="0"/>
              <a:t>lanterns</a:t>
            </a:r>
            <a:r>
              <a:rPr lang="nl-NL" dirty="0" smtClean="0"/>
              <a:t> </a:t>
            </a:r>
            <a:r>
              <a:rPr lang="nl-NL" dirty="0" err="1" smtClean="0"/>
              <a:t>into</a:t>
            </a:r>
            <a:r>
              <a:rPr lang="nl-NL" dirty="0" smtClean="0"/>
              <a:t> account. Tricky: </a:t>
            </a:r>
            <a:r>
              <a:rPr lang="nl-NL" dirty="0" err="1" smtClean="0"/>
              <a:t>how</a:t>
            </a:r>
            <a:r>
              <a:rPr lang="nl-NL" dirty="0" smtClean="0"/>
              <a:t> large is N? (</a:t>
            </a:r>
            <a:r>
              <a:rPr lang="nl-NL" dirty="0" err="1" smtClean="0"/>
              <a:t>could</a:t>
            </a:r>
            <a:r>
              <a:rPr lang="nl-NL" dirty="0" smtClean="0"/>
              <a:t> </a:t>
            </a:r>
            <a:r>
              <a:rPr lang="nl-NL" dirty="0" err="1" smtClean="0"/>
              <a:t>depend</a:t>
            </a:r>
            <a:r>
              <a:rPr lang="nl-NL" dirty="0" smtClean="0"/>
              <a:t> on h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dL</a:t>
            </a:r>
            <a:r>
              <a:rPr lang="nl-NL" dirty="0" smtClean="0"/>
              <a:t>!)</a:t>
            </a:r>
          </a:p>
          <a:p>
            <a:pPr algn="ctr"/>
            <a:r>
              <a:rPr lang="nl-NL" dirty="0" smtClean="0"/>
              <a:t>Approach: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reasonable</a:t>
            </a:r>
            <a:r>
              <a:rPr lang="nl-NL" dirty="0" smtClean="0"/>
              <a:t> </a:t>
            </a:r>
            <a:r>
              <a:rPr lang="nl-NL" dirty="0" err="1" smtClean="0"/>
              <a:t>dL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h, experiment with N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see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convergence</a:t>
            </a:r>
            <a:r>
              <a:rPr lang="nl-NL" dirty="0" smtClean="0"/>
              <a:t> </a:t>
            </a:r>
            <a:r>
              <a:rPr lang="nl-NL" dirty="0" err="1" smtClean="0"/>
              <a:t>occurs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7348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7935">
        <p:fade/>
      </p:transition>
    </mc:Choice>
    <mc:Fallback>
      <p:transition xmlns:p14="http://schemas.microsoft.com/office/powerpoint/2010/main" spd="med" advTm="67935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2" grpId="0" animBg="1"/>
      <p:bldP spid="12" grpId="1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2: make the script more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efficient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optimization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6" t="27084" r="30991" b="24808"/>
          <a:stretch/>
        </p:blipFill>
        <p:spPr>
          <a:xfrm>
            <a:off x="3635896" y="1553009"/>
            <a:ext cx="3960440" cy="3412557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194400" y="1556087"/>
            <a:ext cx="3441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is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Pareto genetic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intPenalty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==0)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non-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intPenalty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&gt;0) is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intPenalty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cxnSp>
        <p:nvCxnSpPr>
          <p:cNvPr id="15" name="Rechte verbindingslijn met pijl 14"/>
          <p:cNvCxnSpPr/>
          <p:nvPr/>
        </p:nvCxnSpPr>
        <p:spPr>
          <a:xfrm>
            <a:off x="5148064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 flipV="1">
            <a:off x="5148064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5076056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intPenalty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3991290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totPow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961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7919">
        <p:fade/>
      </p:transition>
    </mc:Choice>
    <mc:Fallback>
      <p:transition xmlns:p14="http://schemas.microsoft.com/office/powerpoint/2010/main" spd="med" advTm="77919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5"/>
      <p:bldP spid="17" grpId="0"/>
      <p:bldP spid="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2: make the script more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efficient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optimization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194400" y="1556087"/>
            <a:ext cx="3441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is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Pareto genetic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intPenalty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==0)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non-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intPenalty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&gt;0) is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intPenalty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94400" y="3651870"/>
            <a:ext cx="894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Now: 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-min(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minP,minInt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)+max(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maxP,maxInt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maxP-minP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Better: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log(0.00001-min(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minP,minInt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)+max(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maxP,maxInt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maxP-minP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e toelichting 3"/>
          <p:cNvSpPr/>
          <p:nvPr/>
        </p:nvSpPr>
        <p:spPr>
          <a:xfrm>
            <a:off x="3779912" y="1779662"/>
            <a:ext cx="5101288" cy="1872208"/>
          </a:xfrm>
          <a:prstGeom prst="wedgeEllipseCallout">
            <a:avLst>
              <a:gd name="adj1" fmla="val -88438"/>
              <a:gd name="adj2" fmla="val 1167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compare</a:t>
            </a:r>
            <a:r>
              <a:rPr lang="nl-NL" dirty="0" smtClean="0"/>
              <a:t> penalty q</a:t>
            </a:r>
            <a:r>
              <a:rPr lang="nl-NL" baseline="-25000" dirty="0" smtClean="0"/>
              <a:t>1</a:t>
            </a:r>
            <a:r>
              <a:rPr lang="nl-NL" dirty="0" smtClean="0"/>
              <a:t>=x </a:t>
            </a:r>
          </a:p>
          <a:p>
            <a:pPr algn="ctr"/>
            <a:r>
              <a:rPr lang="nl-NL" dirty="0" smtClean="0"/>
              <a:t>with penalty q</a:t>
            </a:r>
            <a:r>
              <a:rPr lang="nl-NL" baseline="-25000" dirty="0" smtClean="0"/>
              <a:t>2</a:t>
            </a:r>
            <a:r>
              <a:rPr lang="nl-NL" dirty="0" smtClean="0"/>
              <a:t>=log(0.00001+x): </a:t>
            </a:r>
          </a:p>
          <a:p>
            <a:pPr algn="ctr"/>
            <a:r>
              <a:rPr lang="nl-NL" dirty="0" err="1" smtClean="0"/>
              <a:t>for</a:t>
            </a:r>
            <a:r>
              <a:rPr lang="nl-NL" dirty="0" smtClean="0"/>
              <a:t> x=0, </a:t>
            </a:r>
            <a:r>
              <a:rPr lang="nl-NL" dirty="0" smtClean="0"/>
              <a:t>q</a:t>
            </a:r>
            <a:r>
              <a:rPr lang="nl-NL" baseline="-25000" dirty="0"/>
              <a:t>2</a:t>
            </a:r>
            <a:r>
              <a:rPr lang="nl-NL" dirty="0" smtClean="0"/>
              <a:t>= </a:t>
            </a:r>
            <a:r>
              <a:rPr lang="nl-NL" dirty="0" smtClean="0"/>
              <a:t>-5</a:t>
            </a:r>
          </a:p>
          <a:p>
            <a:pPr algn="ctr"/>
            <a:r>
              <a:rPr lang="nl-NL" dirty="0" err="1" smtClean="0"/>
              <a:t>for</a:t>
            </a:r>
            <a:r>
              <a:rPr lang="nl-NL" dirty="0" smtClean="0"/>
              <a:t> x&gt;0, q2= </a:t>
            </a:r>
            <a:r>
              <a:rPr lang="nl-NL" dirty="0" err="1" smtClean="0"/>
              <a:t>much</a:t>
            </a:r>
            <a:r>
              <a:rPr lang="nl-NL" dirty="0" smtClean="0"/>
              <a:t> </a:t>
            </a:r>
            <a:r>
              <a:rPr lang="nl-NL" dirty="0" err="1" smtClean="0"/>
              <a:t>bigger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816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0431">
        <p:fade/>
      </p:transition>
    </mc:Choice>
    <mc:Fallback>
      <p:transition xmlns:p14="http://schemas.microsoft.com/office/powerpoint/2010/main" spd="med" advTm="110431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2: make the script more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efficient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optimization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94400" y="3651870"/>
            <a:ext cx="894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Now: 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-min(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minP,minInt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)+max(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maxP,maxInt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maxP-minP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Better: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log(0.00001-min(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minP,minInt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)+max(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maxP,maxInt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maxP-minP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kstvak 11">
            <a:hlinkClick r:id="rId4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*round(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*(round(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/2)+round(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/2)+1)/2,0)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(round(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N,round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/2)+N+1),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),add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1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724">
        <p:fade/>
      </p:transition>
    </mc:Choice>
    <mc:Fallback>
      <p:transition xmlns:p14="http://schemas.microsoft.com/office/powerpoint/2010/main" spd="med" advTm="724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3: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better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penalty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94400" y="3651870"/>
            <a:ext cx="894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Now: 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-min(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minP,minInt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)+max(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maxP,maxInt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maxP-minP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Better: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log(0.00001-min(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minP,minInt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)+max(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maxP,maxInt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maxP-minP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kstvak 11">
            <a:hlinkClick r:id="rId4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(-min(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4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*round(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*(round(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/2)+round(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/2)+1)/2,0)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(round(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N,round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/2)+N+1),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),add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3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115">
        <p:fade/>
      </p:transition>
    </mc:Choice>
    <mc:Fallback>
      <p:transition xmlns:p14="http://schemas.microsoft.com/office/powerpoint/2010/main" spd="med" advTm="5115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3: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better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penalty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94400" y="3651870"/>
            <a:ext cx="894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Now: 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-min(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minP,minInt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)+max(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maxP,maxInt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maxP-minP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Better: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log(0.00001-min(</a:t>
            </a:r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minP,minInt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)+max(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maxP,maxInt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)-(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maxP-minP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))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kstvak 11">
            <a:hlinkClick r:id="rId4"/>
          </p:cNvPr>
          <p:cNvSpPr txBox="1"/>
          <p:nvPr/>
        </p:nvSpPr>
        <p:spPr>
          <a:xfrm>
            <a:off x="194400" y="1419622"/>
            <a:ext cx="8686800" cy="375487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=slider(25.5,15,50)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h=slider(5.5,3,30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p=slider(500.1,100,10000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intPenalty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(log(0.00001</a:t>
            </a:r>
            <a:r>
              <a:rPr lang="en-US" sz="10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-min(</a:t>
            </a:r>
            <a:r>
              <a:rPr lang="en-US" sz="10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minP,minInt</a:t>
            </a:r>
            <a:r>
              <a:rPr lang="en-US" sz="1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)+max(</a:t>
            </a:r>
            <a:r>
              <a:rPr lang="en-US" sz="1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maxP,maxInt</a:t>
            </a:r>
            <a:r>
              <a:rPr lang="en-US" sz="1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)-(</a:t>
            </a:r>
            <a:r>
              <a:rPr lang="en-US" sz="1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maxP-minP</a:t>
            </a:r>
            <a:r>
              <a:rPr lang="en-US" sz="1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))))</a:t>
            </a:r>
            <a:endParaRPr lang="en-US" sz="14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totPow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(p*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=80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minP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roadLength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=6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roadWidth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maxInt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*round(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minInt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*(round(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/2)+round(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/2)+1)/2,0)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)=#(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n,vSeq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(round(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N,round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/2)+N+1),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),add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Bn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)=c*p*h/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(r(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),3)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c=1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r(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l,w,n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)=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(h*h+(w-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)*(w-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)+(l-n*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)*(l-n*</a:t>
            </a:r>
            <a:r>
              <a:rPr lang="en-US" sz="14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r>
              <a:rPr lang="en-US" sz="14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nLanterns</a:t>
            </a:r>
            <a:r>
              <a:rPr lang="en-US" sz="14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=1+roadLength/</a:t>
            </a:r>
            <a:r>
              <a:rPr lang="en-US" sz="14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dL</a:t>
            </a:r>
            <a:endParaRPr lang="en-US" sz="14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1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602">
        <p:fade/>
      </p:transition>
    </mc:Choice>
    <mc:Fallback>
      <p:transition xmlns:p14="http://schemas.microsoft.com/office/powerpoint/2010/main" spd="med" advTm="5602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3" t="4014" r="2539"/>
          <a:stretch/>
        </p:blipFill>
        <p:spPr>
          <a:xfrm>
            <a:off x="4860032" y="1556087"/>
            <a:ext cx="4306187" cy="3585918"/>
          </a:xfrm>
          <a:prstGeom prst="rect">
            <a:avLst/>
          </a:prstGeom>
        </p:spPr>
      </p:pic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3: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better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penalty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94400" y="1556087"/>
            <a:ext cx="434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penalty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separates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maxInt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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maxP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minInt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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minP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requirements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wishes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energy low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wish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;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visibility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constraints 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requirement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>
            <a:off x="5724128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5724128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5652120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intPenalty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4567354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totPow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al 3"/>
          <p:cNvSpPr/>
          <p:nvPr/>
        </p:nvSpPr>
        <p:spPr>
          <a:xfrm>
            <a:off x="5868144" y="2283718"/>
            <a:ext cx="612068" cy="1728192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al 16"/>
          <p:cNvSpPr/>
          <p:nvPr/>
        </p:nvSpPr>
        <p:spPr>
          <a:xfrm>
            <a:off x="6588224" y="2283718"/>
            <a:ext cx="1764196" cy="1728192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vak 4"/>
          <p:cNvSpPr txBox="1"/>
          <p:nvPr/>
        </p:nvSpPr>
        <p:spPr>
          <a:xfrm>
            <a:off x="5148064" y="1626354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intPenalty</a:t>
            </a:r>
            <a:r>
              <a:rPr lang="nl-NL" dirty="0" smtClean="0"/>
              <a:t> == -5</a:t>
            </a:r>
            <a:endParaRPr lang="en-US" dirty="0"/>
          </a:p>
        </p:txBody>
      </p:sp>
      <p:sp>
        <p:nvSpPr>
          <p:cNvPr id="18" name="Tekstvak 17"/>
          <p:cNvSpPr txBox="1"/>
          <p:nvPr/>
        </p:nvSpPr>
        <p:spPr>
          <a:xfrm>
            <a:off x="6930262" y="1626354"/>
            <a:ext cx="189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intPenalty</a:t>
            </a:r>
            <a:r>
              <a:rPr lang="nl-NL" dirty="0" smtClean="0"/>
              <a:t> &gt;&gt; -5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3476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2284">
        <p:fade/>
      </p:transition>
    </mc:Choice>
    <mc:Fallback>
      <p:transition xmlns:p14="http://schemas.microsoft.com/office/powerpoint/2010/main" spd="med" advTm="42284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  <p:bldP spid="4" grpId="0" animBg="1"/>
      <p:bldP spid="17" grpId="0" animBg="1"/>
      <p:bldP spid="5" grpId="0"/>
      <p:bldP spid="1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3: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better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penalty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94400" y="1556087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found optima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seem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close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grpSp>
        <p:nvGrpSpPr>
          <p:cNvPr id="19" name="Groep 1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0" name="Afbeelding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1" name="Rechte verbindingslijn 2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17816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1756">
        <p:fade/>
      </p:transition>
    </mc:Choice>
    <mc:Fallback>
      <p:transition xmlns:p14="http://schemas.microsoft.com/office/powerpoint/2010/main" spd="med" advTm="61756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ep 1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0" name="Afbeelding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1" name="Rechte verbindingslijn 2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Summary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Application of SPEA</a:t>
            </a:r>
          </a:p>
          <a:p>
            <a:pPr marL="514350" indent="-514350" eaLnBrk="1" hangingPunct="1">
              <a:buAutoNum type="arabicPeriod"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conceptual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mathematical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model</a:t>
            </a:r>
          </a:p>
          <a:p>
            <a:pPr marL="514350" indent="-514350" eaLnBrk="1" hangingPunct="1">
              <a:buAutoNum type="arabicPeriod"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mathematical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model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script: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require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quantised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user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defined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additional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scaffolding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(e.g.,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plotting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  <a:p>
            <a:pPr marL="514350" indent="-514350" eaLnBrk="1" hangingPunct="1">
              <a:buAutoNum type="arabicPeriod"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Performance issues: re-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think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assumptions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indent="-514350" eaLnBrk="1" hangingPunct="1">
              <a:buAutoNum type="arabicPeriod"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Presentation issues: re-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think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indent="-514350" eaLnBrk="1" hangingPunct="1">
              <a:buAutoNum type="arabicPeriod"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Interpretation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issues: are cat.-I ranges adequate?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78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2004">
        <p:fade/>
      </p:transition>
    </mc:Choice>
    <mc:Fallback>
      <p:transition xmlns:p14="http://schemas.microsoft.com/office/powerpoint/2010/main" spd="med" advTm="112004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where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 ... ) is 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function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returning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total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intensity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in point r = 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). 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H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eight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of r is 0,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so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we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ignore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the 3rd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coordinate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.)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855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9218">
        <p:fade/>
      </p:transition>
    </mc:Choice>
    <mc:Fallback>
      <p:transition xmlns:p14="http://schemas.microsoft.com/office/powerpoint/2010/main" spd="med" advTm="6921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sz="2800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</a:t>
            </a:r>
            <a:r>
              <a:rPr lang="nl-NL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 = max </a:t>
            </a:r>
            <a:r>
              <a:rPr lang="nl-NL" sz="2800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domain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 ACCEL: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#(r, domain, B(r), max)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84" charset="2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5436096" y="1995686"/>
            <a:ext cx="3168352" cy="1368152"/>
          </a:xfrm>
          <a:prstGeom prst="cloudCallout">
            <a:avLst>
              <a:gd name="adj1" fmla="val -74191"/>
              <a:gd name="adj2" fmla="val 78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Remember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Chapter</a:t>
            </a:r>
            <a:r>
              <a:rPr lang="nl-NL" dirty="0" smtClean="0"/>
              <a:t> 2?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724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69248">
        <p:fade/>
      </p:transition>
    </mc:Choice>
    <mc:Fallback>
      <p:transition xmlns:p14="http://schemas.microsoft.com/office/powerpoint/2010/main" spd="med" advTm="69248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= 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domain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 ACCEL: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#(r, domain, B(r), max)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84" charset="2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2700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161">
        <p:fade/>
      </p:transition>
    </mc:Choice>
    <mc:Fallback>
      <p:transition xmlns:p14="http://schemas.microsoft.com/office/powerpoint/2010/main" spd="med" advTm="1161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= 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domain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 ACCEL: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r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 domain, B(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r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), max)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84" charset="2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Ovale toelichting 1"/>
          <p:cNvSpPr/>
          <p:nvPr/>
        </p:nvSpPr>
        <p:spPr>
          <a:xfrm>
            <a:off x="2915816" y="1347614"/>
            <a:ext cx="5832648" cy="1262384"/>
          </a:xfrm>
          <a:prstGeom prst="wedgeEllipseCallout">
            <a:avLst>
              <a:gd name="adj1" fmla="val -25390"/>
              <a:gd name="adj2" fmla="val 168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 dummy </a:t>
            </a:r>
            <a:r>
              <a:rPr lang="nl-NL" dirty="0" err="1" smtClean="0"/>
              <a:t>quantity</a:t>
            </a:r>
            <a:r>
              <a:rPr lang="nl-NL" dirty="0" smtClean="0"/>
              <a:t> is the first argument of the ACCEL #( ... , ... , ... , ...)  </a:t>
            </a:r>
            <a:r>
              <a:rPr lang="nl-NL" dirty="0" err="1" smtClean="0"/>
              <a:t>function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491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853">
        <p:fade/>
      </p:transition>
    </mc:Choice>
    <mc:Fallback>
      <p:transition xmlns:p14="http://schemas.microsoft.com/office/powerpoint/2010/main" spd="med" advTm="9853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 to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lantern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Step 1: translate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ACCEL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written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as 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= max 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l,w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B(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l,w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),</a:t>
            </a:r>
          </a:p>
          <a:p>
            <a:pPr marL="0" indent="0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84" charset="2"/>
            </a:endParaRPr>
          </a:p>
          <a:p>
            <a:pPr marL="0" indent="0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quantified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:</a:t>
            </a:r>
          </a:p>
          <a:p>
            <a:pPr marL="0" indent="0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max 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r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 </a:t>
            </a:r>
            <a:r>
              <a:rPr lang="nl-NL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domain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 B(r)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84" charset="2"/>
              </a:rPr>
              <a:t>in ACCEL: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#(r, </a:t>
            </a:r>
            <a:r>
              <a:rPr lang="nl-NL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domain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Wingdings" pitchFamily="2" charset="2"/>
              </a:rPr>
              <a:t>, B(r), max)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  <a:sym typeface="Symbol" pitchFamily="84" charset="2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  <a:sym typeface="Symbol" pitchFamily="84" charset="2"/>
            </a:endParaRPr>
          </a:p>
          <a:p>
            <a:pPr marL="0" indent="0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Ovale toelichting 5"/>
          <p:cNvSpPr/>
          <p:nvPr/>
        </p:nvSpPr>
        <p:spPr>
          <a:xfrm>
            <a:off x="1619672" y="1347614"/>
            <a:ext cx="7128792" cy="1262384"/>
          </a:xfrm>
          <a:prstGeom prst="wedgeEllipseCallout">
            <a:avLst>
              <a:gd name="adj1" fmla="val -482"/>
              <a:gd name="adj2" fmla="val 1694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The domain is a set of </a:t>
            </a:r>
            <a:r>
              <a:rPr lang="nl-NL" dirty="0" err="1" smtClean="0"/>
              <a:t>values</a:t>
            </a:r>
            <a:r>
              <a:rPr lang="nl-NL" dirty="0" smtClean="0"/>
              <a:t>,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assumed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the dummy. The domain is the second argument in the ACCEL # (..., ..., ..., ...) </a:t>
            </a:r>
            <a:r>
              <a:rPr lang="nl-NL" dirty="0" err="1" smtClean="0"/>
              <a:t>function</a:t>
            </a:r>
            <a:r>
              <a:rPr lang="nl-NL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8373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7753">
        <p:fade/>
      </p:transition>
    </mc:Choice>
    <mc:Fallback>
      <p:transition xmlns:p14="http://schemas.microsoft.com/office/powerpoint/2010/main" spd="med" advTm="17753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6.5|1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7|35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2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2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10.8|7.5|8.4|6.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4.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14.3|12.1|39.6|25.5|1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3.1|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7|20|1.9|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2.3|2.8|12.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2|31.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4.8|17.3|36.1|18.3|1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|16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|1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5224</TotalTime>
  <Words>6772</Words>
  <Application>Microsoft Macintosh PowerPoint</Application>
  <PresentationFormat>On-screen Show (16:9)</PresentationFormat>
  <Paragraphs>718</Paragraphs>
  <Slides>48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Tijn Borghuis</cp:lastModifiedBy>
  <cp:revision>485</cp:revision>
  <dcterms:created xsi:type="dcterms:W3CDTF">2013-05-16T11:19:57Z</dcterms:created>
  <dcterms:modified xsi:type="dcterms:W3CDTF">2014-01-25T12:53:09Z</dcterms:modified>
</cp:coreProperties>
</file>